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443C-3E8D-46CD-99C3-DEC87A428C41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5A5FB-5E88-4210-A9D2-C634BD9C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D8F6-263D-4E8D-89CE-C6AD2EFA09F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8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1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5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F0C5-1CE8-4B47-9C57-535EBD64828B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8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1pPr>
            <a:lvl2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2pPr>
            <a:lvl3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3pPr>
            <a:lvl4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4pPr>
            <a:lvl5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17351" y="6211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</a:defRPr>
            </a:lvl1pPr>
          </a:lstStyle>
          <a:p>
            <a:fld id="{748D0776-2027-49E3-9E69-9347B21BD9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9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1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9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1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8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1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A2BB27-C1AD-AAC1-A9FA-F792F65B8BB7}"/>
              </a:ext>
            </a:extLst>
          </p:cNvPr>
          <p:cNvSpPr txBox="1"/>
          <p:nvPr/>
        </p:nvSpPr>
        <p:spPr>
          <a:xfrm>
            <a:off x="687606" y="1700213"/>
            <a:ext cx="11299581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4767" fontAlgn="auto">
              <a:lnSpc>
                <a:spcPts val="79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Сервисы Цифровой платформы МСП: </a:t>
            </a:r>
          </a:p>
          <a:p>
            <a:pPr defTabSz="944767" fontAlgn="auto">
              <a:lnSpc>
                <a:spcPts val="79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Производственная кооперация и сбыт </a:t>
            </a:r>
            <a:endParaRPr lang="x-none" sz="48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6" name="Рисунок 57">
            <a:extLst>
              <a:ext uri="{FF2B5EF4-FFF2-40B4-BE49-F238E27FC236}">
                <a16:creationId xmlns:a16="http://schemas.microsoft.com/office/drawing/2014/main" id="{B09A6947-A8A5-2D52-4E52-307D97028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643066"/>
            <a:ext cx="1446846" cy="756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24" y="656553"/>
            <a:ext cx="3828418" cy="742883"/>
          </a:xfrm>
          <a:prstGeom prst="rect">
            <a:avLst/>
          </a:prstGeom>
        </p:spPr>
      </p:pic>
      <p:pic>
        <p:nvPicPr>
          <p:cNvPr id="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288135"/>
            <a:ext cx="1225180" cy="1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88519" y="3779753"/>
            <a:ext cx="141577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4767"/>
            <a:r>
              <a:rPr lang="ru-RU" sz="16000" b="1" dirty="0" smtClean="0">
                <a:ln w="12700">
                  <a:solidFill>
                    <a:schemeClr val="bg1"/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↘</a:t>
            </a:r>
            <a:endParaRPr lang="ru-RU" sz="16000" b="1" dirty="0">
              <a:ln w="12700">
                <a:solidFill>
                  <a:schemeClr val="bg1"/>
                </a:solidFill>
              </a:ln>
              <a:noFill/>
              <a:latin typeface="PT Root UI Bold" panose="020B0303020202020204" pitchFamily="34" charset="77"/>
              <a:ea typeface="PT Root UI Bold" panose="020B0303020202020204" pitchFamily="34" charset="77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AB776-629D-FA0C-C6C2-00125FD75143}"/>
              </a:ext>
            </a:extLst>
          </p:cNvPr>
          <p:cNvSpPr txBox="1"/>
          <p:nvPr/>
        </p:nvSpPr>
        <p:spPr>
          <a:xfrm>
            <a:off x="8224547" y="5900725"/>
            <a:ext cx="228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Слушаем Вас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Telegram</a:t>
            </a:r>
            <a:endParaRPr lang="ru-RU" sz="1400" dirty="0" smtClean="0">
              <a:solidFill>
                <a:schemeClr val="bg1"/>
              </a:solidFill>
              <a:latin typeface="PT Root UI" panose="020B0303020202020204" pitchFamily="34" charset="-52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7" y="659219"/>
            <a:ext cx="1844582" cy="4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42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699" t="10882" r="26825" b="56808"/>
          <a:stretch/>
        </p:blipFill>
        <p:spPr>
          <a:xfrm>
            <a:off x="0" y="18143"/>
            <a:ext cx="12192000" cy="4872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9086" t="44497" r="49406" b="37849"/>
          <a:stretch/>
        </p:blipFill>
        <p:spPr>
          <a:xfrm>
            <a:off x="0" y="5041900"/>
            <a:ext cx="3933371" cy="181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1249" t="44321" r="27986" b="39272"/>
          <a:stretch/>
        </p:blipFill>
        <p:spPr>
          <a:xfrm>
            <a:off x="3886200" y="5029200"/>
            <a:ext cx="4057389" cy="1803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9722" t="63087" r="49445" b="20863"/>
          <a:stretch/>
        </p:blipFill>
        <p:spPr>
          <a:xfrm>
            <a:off x="7854462" y="4978400"/>
            <a:ext cx="4337538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699" y="214640"/>
            <a:ext cx="6901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Реестр поставщиков продуктов питания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723" t="7303" r="26444" b="13437"/>
          <a:stretch/>
        </p:blipFill>
        <p:spPr>
          <a:xfrm>
            <a:off x="632374" y="765175"/>
            <a:ext cx="5858914" cy="5699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55162" y="765175"/>
            <a:ext cx="55368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  <a:buClr>
                <a:schemeClr val="tx2"/>
              </a:buClr>
            </a:pPr>
            <a:r>
              <a:rPr lang="ru-RU" sz="2400" b="1" spc="5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Бесплатная база проверенных действующих </a:t>
            </a:r>
            <a:r>
              <a:rPr lang="ru-RU" sz="2400" b="1" spc="5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/>
            </a:r>
            <a:br>
              <a:rPr lang="ru-RU" sz="2400" b="1" spc="5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400" b="1" spc="5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и </a:t>
            </a:r>
            <a:r>
              <a:rPr lang="ru-RU" sz="2400" b="1" spc="5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потенциальных поставщиков продуктов питания </a:t>
            </a:r>
            <a:r>
              <a:rPr lang="ru-RU" sz="2400" b="1" spc="5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из </a:t>
            </a:r>
            <a:r>
              <a:rPr lang="ru-RU" sz="2400" b="1" spc="5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числа МСП со всей России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845525" y="2843283"/>
            <a:ext cx="124213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4000" spc="5" dirty="0" smtClean="0">
                <a:solidFill>
                  <a:srgbClr val="9165E8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&gt;900</a:t>
            </a:r>
            <a:endParaRPr lang="ru-RU" sz="4000" spc="5" dirty="0">
              <a:solidFill>
                <a:srgbClr val="9165E8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34186" y="2924175"/>
            <a:ext cx="18678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443">
              <a:spcBef>
                <a:spcPts val="317"/>
              </a:spcBef>
              <a:spcAft>
                <a:spcPts val="576"/>
              </a:spcAft>
            </a:pPr>
            <a:r>
              <a:rPr lang="ru-RU" sz="1200" spc="6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отобранных поставщиков продуктов питания </a:t>
            </a:r>
            <a:r>
              <a:rPr lang="en-US" sz="1200" spc="6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spc="6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spc="6" dirty="0" smtClean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00" spc="6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продукции фермеров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05080" y="3799192"/>
            <a:ext cx="53726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443">
              <a:spcBef>
                <a:spcPts val="317"/>
              </a:spcBef>
              <a:spcAft>
                <a:spcPts val="576"/>
              </a:spcAft>
            </a:pPr>
            <a:r>
              <a:rPr lang="ru-RU" sz="1400" b="1" spc="6" dirty="0" smtClean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Войти в реестр, заявить о себе и найти новых заказчиков:</a:t>
            </a:r>
            <a:endParaRPr lang="ru-RU" sz="1400" b="1" spc="6" dirty="0">
              <a:solidFill>
                <a:srgbClr val="191919"/>
              </a:solidFill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8134" y="4087050"/>
            <a:ext cx="47450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400"/>
              </a:spcAft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Авторизоваться на Цифровой платформе МСП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Выбрать сервис «Производственная кооперация и сбыт» - «Поставщикам продуктов питания: доступ на полки торговых сетей»-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«Реестр поставщиков продуктов питания»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Подать заявку на вступление, воспользовавшись функционалом «Войти в реестр»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Пройти верификацию Корпорации МСП и получить информацию о вступлении в реестр в личном кабинете  </a:t>
            </a:r>
            <a:endParaRPr lang="ru-RU" sz="1400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4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699" y="214640"/>
            <a:ext cx="6115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поставщиком торговых сетей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33" t="10741" r="26042" b="11111"/>
          <a:stretch/>
        </p:blipFill>
        <p:spPr>
          <a:xfrm>
            <a:off x="479425" y="765175"/>
            <a:ext cx="5855889" cy="5641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18280" y="2180451"/>
            <a:ext cx="22520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ru-RU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крупнейших </a:t>
            </a:r>
            <a:endParaRPr lang="ru-RU" dirty="0" smtClean="0"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  <a:p>
            <a:pPr defTabSz="1507846"/>
            <a:r>
              <a:rPr lang="ru-RU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т</a:t>
            </a:r>
            <a:r>
              <a:rPr lang="ru-RU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орговых сетей </a:t>
            </a:r>
            <a:endParaRPr lang="ru-RU" dirty="0">
              <a:latin typeface="PT Root UI Bold" panose="020B0603020202020204" pitchFamily="34" charset="-52"/>
              <a:ea typeface="PT Root UI Bold" panose="020B06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91288" y="2098715"/>
            <a:ext cx="69564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>
              <a:defRPr/>
            </a:pPr>
            <a:r>
              <a:rPr lang="ru-RU" sz="4400" kern="0" spc="-5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10</a:t>
            </a:r>
            <a:endParaRPr lang="ru-RU" sz="4400" kern="0" spc="-5" dirty="0"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94742" y="2180451"/>
            <a:ext cx="13918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ru-RU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номенклатурных </a:t>
            </a:r>
            <a:r>
              <a:rPr lang="ru-RU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позиций</a:t>
            </a:r>
            <a:endParaRPr lang="ru-RU" dirty="0"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015340" y="2118896"/>
            <a:ext cx="12565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>
              <a:defRPr/>
            </a:pPr>
            <a:r>
              <a:rPr lang="en-US" sz="4400" kern="0" spc="-5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&gt;</a:t>
            </a:r>
            <a:r>
              <a:rPr lang="ru-RU" sz="4400" kern="0" spc="-5" dirty="0" smtClean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750</a:t>
            </a:r>
            <a:endParaRPr lang="ru-RU" sz="4400" kern="0" spc="-5" dirty="0"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91288" y="3157934"/>
            <a:ext cx="5314694" cy="353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Откликнуться на потребности федеральных торговых </a:t>
            </a:r>
            <a:r>
              <a:rPr lang="ru-RU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/>
            </a:r>
            <a:br>
              <a:rPr lang="ru-RU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сетей и </a:t>
            </a:r>
            <a: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других торговых компаний в продовольственных товарах </a:t>
            </a:r>
            <a:r>
              <a:rPr lang="ru-RU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и </a:t>
            </a:r>
            <a: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продуктах </a:t>
            </a:r>
            <a:r>
              <a:rPr lang="ru-RU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питания</a:t>
            </a:r>
            <a:r>
              <a:rPr lang="en-US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и получить обратную связь от заказчика: </a:t>
            </a:r>
            <a:endParaRPr lang="ru-RU" sz="1400" b="1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Авторизоваться 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 Цифровой платформе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МСП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Выбрать сервис «Производственная кооперация и сбыт»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- «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Поставщикам продуктов питания: доступ на полки торговых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сетей»- «Попасть на полки торговых сетей»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Указать 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 фильтре наименование торговой сети/компании, регион, код ОКПД2 или наименование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продукции</a:t>
            </a:r>
            <a:endParaRPr lang="ru-RU" sz="1400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Ознакомиться 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 представленными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предложениями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Направить 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коммерческое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предложение, воспользовавшись 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функционалом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«Отправить КП» к карточке предложения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Статус и комментарий по заявке можно найти в личном кабинете на Цифровой платформе МСП.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 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06287" y="765175"/>
            <a:ext cx="5785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Онлайн-сервис, содержащий потребности крупнейших торговых сетей и возможность направить коммерческие предложения и получить статус рассмотрения в режиме «одного окна»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87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699" y="214640"/>
            <a:ext cx="1047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поставщиком или оператором Фермерского островка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21" t="11018" r="26771" b="11389"/>
          <a:stretch/>
        </p:blipFill>
        <p:spPr>
          <a:xfrm>
            <a:off x="588138" y="765175"/>
            <a:ext cx="5903150" cy="569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367" t="35926" r="31563" b="21852"/>
          <a:stretch/>
        </p:blipFill>
        <p:spPr>
          <a:xfrm>
            <a:off x="7116756" y="680115"/>
            <a:ext cx="4205146" cy="2931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15071" y="3508744"/>
            <a:ext cx="5576929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 b="1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Стать поставщиком или оператором Фермерского островка</a:t>
            </a:r>
            <a:endParaRPr lang="ru-RU" sz="1400" b="1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Авторизоваться на Цифровой платформе МСП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Выбрать сервис «Производственная кооперация и сбыт» -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«Стать поставщиком или оператором Фермерского островка»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Ознакомиться с потребностями действующих Фермерских островков, а также с географией действующих торговых объектов 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Направить коммерческое предложение в действующий Фермерский островок </a:t>
            </a:r>
          </a:p>
          <a:p>
            <a:pPr>
              <a:spcAft>
                <a:spcPts val="400"/>
              </a:spcAft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    или </a:t>
            </a:r>
          </a:p>
          <a:p>
            <a:pPr>
              <a:spcAft>
                <a:spcPts val="400"/>
              </a:spcAft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    Направить заявку на открытие собственной торговой точки </a:t>
            </a:r>
          </a:p>
          <a:p>
            <a:pPr>
              <a:spcAft>
                <a:spcPts val="400"/>
              </a:spcAft>
            </a:pP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5. 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Статус и комментарий по заявке можно найти в личном кабинете на </a:t>
            </a:r>
            <a:r>
              <a:rPr lang="ru-RU" sz="1400" dirty="0" smtClean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 Цифровой </a:t>
            </a: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платформе МСП.  </a:t>
            </a:r>
          </a:p>
          <a:p>
            <a:pPr>
              <a:spcAft>
                <a:spcPts val="400"/>
              </a:spcAft>
            </a:pP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1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V="1">
            <a:off x="4232275" y="1136127"/>
            <a:ext cx="3698875" cy="110075"/>
          </a:xfrm>
          <a:prstGeom prst="rect">
            <a:avLst/>
          </a:prstGeom>
          <a:solidFill>
            <a:srgbClr val="9165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65466" y="4910754"/>
            <a:ext cx="29025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ctr">
              <a:defRPr/>
            </a:pPr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Александр Иса</a:t>
            </a:r>
            <a:r>
              <a:rPr lang="en-US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é</a:t>
            </a:r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вич</a:t>
            </a:r>
            <a:endParaRPr lang="ru-RU" sz="24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38918" name="Picture 6" descr="http://qrcoder.ru/code/?https%3A%2F%2Ft.me%2Fisaevich_alexander&amp;4&amp;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73" y="2076984"/>
            <a:ext cx="2720436" cy="2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22829" y="4910754"/>
            <a:ext cx="2597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ctr">
              <a:defRPr/>
            </a:pPr>
            <a:r>
              <a:rPr lang="ru-RU" sz="2400" dirty="0" smtClean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Корпорация </a:t>
            </a:r>
            <a:r>
              <a:rPr lang="ru-RU" sz="2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МСП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C3A99-9410-91D3-76A0-5BB93F9A65D8}"/>
              </a:ext>
            </a:extLst>
          </p:cNvPr>
          <p:cNvSpPr txBox="1"/>
          <p:nvPr/>
        </p:nvSpPr>
        <p:spPr>
          <a:xfrm>
            <a:off x="1969650" y="475352"/>
            <a:ext cx="823143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 lvl="0" indent="0"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Остались вопросы?</a:t>
            </a:r>
          </a:p>
        </p:txBody>
      </p:sp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92" y="2030087"/>
            <a:ext cx="2833966" cy="2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2" y="2923804"/>
            <a:ext cx="998220" cy="9982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1994" y="6021981"/>
            <a:ext cx="948801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spc="7" dirty="0" smtClean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8 800 100-</a:t>
            </a:r>
            <a:r>
              <a:rPr lang="ru-RU" sz="3200" spc="7" dirty="0" smtClean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11</a:t>
            </a:r>
            <a:r>
              <a:rPr lang="en-US" sz="3200" spc="7" dirty="0" smtClean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-</a:t>
            </a:r>
            <a:r>
              <a:rPr lang="ru-RU" sz="3200" spc="7" dirty="0" smtClean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00    </a:t>
            </a:r>
            <a:r>
              <a:rPr lang="en-US" sz="3200" spc="7" dirty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|     </a:t>
            </a:r>
            <a:r>
              <a:rPr lang="en-US" sz="3200" spc="7" dirty="0" smtClean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www.corpmsp.ru   </a:t>
            </a:r>
            <a:endParaRPr lang="ru-RU" sz="3200" spc="7" dirty="0">
              <a:solidFill>
                <a:srgbClr val="191919"/>
              </a:solidFill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0283" y="1812577"/>
            <a:ext cx="8121660" cy="3818966"/>
          </a:xfrm>
          <a:prstGeom prst="roundRect">
            <a:avLst>
              <a:gd name="adj" fmla="val 7374"/>
            </a:avLst>
          </a:prstGeom>
          <a:noFill/>
          <a:ln>
            <a:solidFill>
              <a:srgbClr val="50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43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Широкоэкранный</PresentationFormat>
  <Paragraphs>43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PT Root UI</vt:lpstr>
      <vt:lpstr>PT Root UI Bold</vt:lpstr>
      <vt:lpstr>PT Root UI Light</vt:lpstr>
      <vt:lpstr>PT Root UI Medium</vt:lpstr>
      <vt:lpstr>Segoe UI</vt:lpstr>
      <vt:lpstr>Segoe UI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user</cp:lastModifiedBy>
  <cp:revision>1</cp:revision>
  <dcterms:created xsi:type="dcterms:W3CDTF">2024-03-29T14:44:26Z</dcterms:created>
  <dcterms:modified xsi:type="dcterms:W3CDTF">2024-04-03T07:28:08Z</dcterms:modified>
</cp:coreProperties>
</file>